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784e5ff1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784e5ff1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2784e5ff1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2784e5ff1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2784e5ff1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2784e5ff1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Relationship Id="rId6" Type="http://schemas.openxmlformats.org/officeDocument/2006/relationships/slide" Target="/ppt/slides/slide8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8.xml"/><Relationship Id="rId3" Type="http://schemas.openxmlformats.org/officeDocument/2006/relationships/slide" Target="/ppt/slides/slide8.xml"/><Relationship Id="rId4" Type="http://schemas.openxmlformats.org/officeDocument/2006/relationships/slide" Target="/ppt/slides/slide8.xml"/><Relationship Id="rId5" Type="http://schemas.openxmlformats.org/officeDocument/2006/relationships/slide" Target="/ppt/slides/slid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Relationship Id="rId4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jpg"/><Relationship Id="rId4" Type="http://schemas.openxmlformats.org/officeDocument/2006/relationships/image" Target="../media/image1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3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89275" y="1557350"/>
            <a:ext cx="60768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/>
              <a:t>Walmart In-Store Inventory Management System</a:t>
            </a:r>
            <a:endParaRPr sz="3300"/>
          </a:p>
        </p:txBody>
      </p:sp>
      <p:sp>
        <p:nvSpPr>
          <p:cNvPr id="229" name="Google Shape;229;p17"/>
          <p:cNvSpPr txBox="1"/>
          <p:nvPr/>
        </p:nvSpPr>
        <p:spPr>
          <a:xfrm>
            <a:off x="5090975" y="3259525"/>
            <a:ext cx="3470700" cy="16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4:</a:t>
            </a: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Aishwarya G  		001568096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Ashwath Balaji 		002959297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Jashwanth Reddy 		002988299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Shibo Lu 			001548075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Simran Nagpurkar 	002922747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Tableau Dashboard</a:t>
            </a:r>
            <a:endParaRPr/>
          </a:p>
        </p:txBody>
      </p:sp>
      <p:pic>
        <p:nvPicPr>
          <p:cNvPr id="314" name="Google Shape;3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4481629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6425" y="1460250"/>
            <a:ext cx="4205175" cy="35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6"/>
          <p:cNvSpPr txBox="1"/>
          <p:nvPr/>
        </p:nvSpPr>
        <p:spPr>
          <a:xfrm>
            <a:off x="1803300" y="3245550"/>
            <a:ext cx="897300" cy="10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Revenue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26"/>
          <p:cNvSpPr txBox="1"/>
          <p:nvPr/>
        </p:nvSpPr>
        <p:spPr>
          <a:xfrm>
            <a:off x="2375700" y="1094650"/>
            <a:ext cx="439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Insights from the Walmart Stores located in Boston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4148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4431900" y="829350"/>
            <a:ext cx="4318500" cy="3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</a:t>
            </a:r>
            <a:r>
              <a:rPr lang="en-GB"/>
              <a:t>Database System designed to manage the overall functioning of Walmart - a retailer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This system will act as a </a:t>
            </a:r>
            <a:r>
              <a:rPr lang="en-GB"/>
              <a:t>centralized</a:t>
            </a:r>
            <a:r>
              <a:rPr lang="en-GB"/>
              <a:t> repository to manage inventory data (based on products, brand, category) and allows balancing inventory costs and risks against desired inventory performance metrics.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Provides insights about the operations associated with a store such as: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employee records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supplier </a:t>
            </a:r>
            <a:r>
              <a:rPr lang="en-GB"/>
              <a:t>information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transaction details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Allows for location based store-performance evaluation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92653" y="2002025"/>
            <a:ext cx="38772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 system capable of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6462625" y="483600"/>
            <a:ext cx="2304900" cy="4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 Maintaining an updated employee database to aid in operations analysis. For example: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To </a:t>
            </a:r>
            <a:r>
              <a:rPr lang="en-GB"/>
              <a:t>identify unstaffed departments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To </a:t>
            </a:r>
            <a:r>
              <a:rPr lang="en-GB"/>
              <a:t>identify departmental employee requirement during seasons or hours of peak demand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 To track accurate supplier details for all brands and products (to maintain quality standards and manage back orders)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3. Analyze inventory and holding costs associated with a particular store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4. Calculate seasonal demand fluctuations for various products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42" name="Google Shape;242;p19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243" name="Google Shape;243;p1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51" name="Google Shape;251;p19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9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9"/>
          <p:cNvSpPr txBox="1"/>
          <p:nvPr>
            <p:ph idx="2" type="title"/>
          </p:nvPr>
        </p:nvSpPr>
        <p:spPr>
          <a:xfrm>
            <a:off x="1052550" y="483600"/>
            <a:ext cx="35196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Design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"/>
          <p:cNvSpPr txBox="1"/>
          <p:nvPr>
            <p:ph type="title"/>
          </p:nvPr>
        </p:nvSpPr>
        <p:spPr>
          <a:xfrm>
            <a:off x="1283450" y="2198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Entity-Relationship Diagram</a:t>
            </a:r>
            <a:endParaRPr/>
          </a:p>
        </p:txBody>
      </p:sp>
      <p:pic>
        <p:nvPicPr>
          <p:cNvPr id="259" name="Google Shape;2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0875" y="972525"/>
            <a:ext cx="3033350" cy="392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3300" y="1070775"/>
            <a:ext cx="3033350" cy="3929354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0"/>
          <p:cNvSpPr/>
          <p:nvPr/>
        </p:nvSpPr>
        <p:spPr>
          <a:xfrm>
            <a:off x="4378650" y="891375"/>
            <a:ext cx="3648770" cy="4006725"/>
          </a:xfrm>
          <a:custGeom>
            <a:rect b="b" l="l" r="r" t="t"/>
            <a:pathLst>
              <a:path extrusionOk="0" h="160269" w="145674">
                <a:moveTo>
                  <a:pt x="0" y="160269"/>
                </a:moveTo>
                <a:lnTo>
                  <a:pt x="15718" y="160269"/>
                </a:lnTo>
                <a:lnTo>
                  <a:pt x="16279" y="0"/>
                </a:lnTo>
                <a:lnTo>
                  <a:pt x="145674" y="0"/>
                </a:lnTo>
                <a:lnTo>
                  <a:pt x="145112" y="7859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2" name="Google Shape;262;p20"/>
          <p:cNvSpPr/>
          <p:nvPr/>
        </p:nvSpPr>
        <p:spPr>
          <a:xfrm>
            <a:off x="3487475" y="989350"/>
            <a:ext cx="3613808" cy="4006674"/>
          </a:xfrm>
          <a:custGeom>
            <a:rect b="b" l="l" r="r" t="t"/>
            <a:pathLst>
              <a:path extrusionOk="0" h="159708" w="145674">
                <a:moveTo>
                  <a:pt x="0" y="156340"/>
                </a:moveTo>
                <a:lnTo>
                  <a:pt x="281" y="159428"/>
                </a:lnTo>
                <a:lnTo>
                  <a:pt x="59224" y="159708"/>
                </a:lnTo>
                <a:lnTo>
                  <a:pt x="59785" y="0"/>
                </a:lnTo>
                <a:lnTo>
                  <a:pt x="145674" y="0"/>
                </a:lnTo>
                <a:lnTo>
                  <a:pt x="145393" y="4210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3" name="Google Shape;263;p20"/>
          <p:cNvSpPr/>
          <p:nvPr/>
        </p:nvSpPr>
        <p:spPr>
          <a:xfrm>
            <a:off x="2203350" y="1192900"/>
            <a:ext cx="3613775" cy="3880425"/>
          </a:xfrm>
          <a:custGeom>
            <a:rect b="b" l="l" r="r" t="t"/>
            <a:pathLst>
              <a:path extrusionOk="0" h="155217" w="144551">
                <a:moveTo>
                  <a:pt x="0" y="148481"/>
                </a:moveTo>
                <a:lnTo>
                  <a:pt x="0" y="154656"/>
                </a:lnTo>
                <a:lnTo>
                  <a:pt x="118448" y="155217"/>
                </a:lnTo>
                <a:lnTo>
                  <a:pt x="118448" y="0"/>
                </a:lnTo>
                <a:lnTo>
                  <a:pt x="144551" y="0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 DDL</a:t>
            </a:r>
            <a:endParaRPr/>
          </a:p>
        </p:txBody>
      </p:sp>
      <p:sp>
        <p:nvSpPr>
          <p:cNvPr id="269" name="Google Shape;269;p21"/>
          <p:cNvSpPr txBox="1"/>
          <p:nvPr>
            <p:ph idx="1" type="body"/>
          </p:nvPr>
        </p:nvSpPr>
        <p:spPr>
          <a:xfrm>
            <a:off x="1522525" y="1199925"/>
            <a:ext cx="1445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Transaction Table</a:t>
            </a:r>
            <a:endParaRPr/>
          </a:p>
        </p:txBody>
      </p:sp>
      <p:pic>
        <p:nvPicPr>
          <p:cNvPr id="270" name="Google Shape;270;p21"/>
          <p:cNvPicPr preferRelativeResize="0"/>
          <p:nvPr/>
        </p:nvPicPr>
        <p:blipFill rotWithShape="1">
          <a:blip r:embed="rId3">
            <a:alphaModFix/>
          </a:blip>
          <a:srcRect b="29618" l="61515" r="2837" t="39272"/>
          <a:stretch/>
        </p:blipFill>
        <p:spPr>
          <a:xfrm>
            <a:off x="1177175" y="1683950"/>
            <a:ext cx="3259550" cy="160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1"/>
          <p:cNvPicPr preferRelativeResize="0"/>
          <p:nvPr/>
        </p:nvPicPr>
        <p:blipFill rotWithShape="1">
          <a:blip r:embed="rId4">
            <a:alphaModFix/>
          </a:blip>
          <a:srcRect b="39203" l="12525" r="51828" t="43024"/>
          <a:stretch/>
        </p:blipFill>
        <p:spPr>
          <a:xfrm>
            <a:off x="1177175" y="3315325"/>
            <a:ext cx="3259550" cy="91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1"/>
          <p:cNvPicPr preferRelativeResize="0"/>
          <p:nvPr/>
        </p:nvPicPr>
        <p:blipFill rotWithShape="1">
          <a:blip r:embed="rId5">
            <a:alphaModFix/>
          </a:blip>
          <a:srcRect b="30005" l="58750" r="12163" t="37729"/>
          <a:stretch/>
        </p:blipFill>
        <p:spPr>
          <a:xfrm>
            <a:off x="5199650" y="1683950"/>
            <a:ext cx="2659598" cy="165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1"/>
          <p:cNvPicPr preferRelativeResize="0"/>
          <p:nvPr/>
        </p:nvPicPr>
        <p:blipFill rotWithShape="1">
          <a:blip r:embed="rId6">
            <a:alphaModFix/>
          </a:blip>
          <a:srcRect b="27580" l="11809" r="47213" t="64876"/>
          <a:stretch/>
        </p:blipFill>
        <p:spPr>
          <a:xfrm>
            <a:off x="5199650" y="3667075"/>
            <a:ext cx="3747101" cy="387974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1"/>
          <p:cNvSpPr txBox="1"/>
          <p:nvPr>
            <p:ph idx="1" type="body"/>
          </p:nvPr>
        </p:nvSpPr>
        <p:spPr>
          <a:xfrm>
            <a:off x="5199650" y="1199925"/>
            <a:ext cx="1445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Product </a:t>
            </a:r>
            <a:r>
              <a:rPr lang="en-GB"/>
              <a:t>Table</a:t>
            </a:r>
            <a:endParaRPr/>
          </a:p>
        </p:txBody>
      </p:sp>
      <p:sp>
        <p:nvSpPr>
          <p:cNvPr id="275" name="Google Shape;275;p21"/>
          <p:cNvSpPr txBox="1"/>
          <p:nvPr/>
        </p:nvSpPr>
        <p:spPr>
          <a:xfrm>
            <a:off x="540375" y="4378650"/>
            <a:ext cx="5269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5E5E5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Non-clustered index is stored in a separate location from the data table. </a:t>
            </a:r>
            <a:endParaRPr sz="1150">
              <a:solidFill>
                <a:srgbClr val="5E5E5E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750">
                <a:solidFill>
                  <a:srgbClr val="5E5E5E"/>
                </a:solidFill>
                <a:highlight>
                  <a:srgbClr val="FFF2CC"/>
                </a:highlight>
                <a:latin typeface="Open Sans"/>
                <a:ea typeface="Open Sans"/>
                <a:cs typeface="Open Sans"/>
                <a:sym typeface="Open Sans"/>
              </a:rPr>
              <a:t>   A non-clustered index is like a book index, which is located separately from the main contents of the book.</a:t>
            </a:r>
            <a:endParaRPr sz="750">
              <a:solidFill>
                <a:srgbClr val="5E5E5E"/>
              </a:solidFill>
              <a:highlight>
                <a:srgbClr val="FFF2CC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6" name="Google Shape;276;p21"/>
          <p:cNvSpPr txBox="1"/>
          <p:nvPr/>
        </p:nvSpPr>
        <p:spPr>
          <a:xfrm>
            <a:off x="5199650" y="3284000"/>
            <a:ext cx="1531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Check constraint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2"/>
          <p:cNvSpPr txBox="1"/>
          <p:nvPr>
            <p:ph type="title"/>
          </p:nvPr>
        </p:nvSpPr>
        <p:spPr>
          <a:xfrm>
            <a:off x="1353650" y="1467375"/>
            <a:ext cx="3274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Stored Procedures</a:t>
            </a:r>
            <a:endParaRPr/>
          </a:p>
        </p:txBody>
      </p:sp>
      <p:pic>
        <p:nvPicPr>
          <p:cNvPr id="282" name="Google Shape;28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525" y="372375"/>
            <a:ext cx="3943350" cy="181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2"/>
          <p:cNvPicPr preferRelativeResize="0"/>
          <p:nvPr/>
        </p:nvPicPr>
        <p:blipFill rotWithShape="1">
          <a:blip r:embed="rId4">
            <a:alphaModFix/>
          </a:blip>
          <a:srcRect b="63760" l="0" r="0" t="14272"/>
          <a:stretch/>
        </p:blipFill>
        <p:spPr>
          <a:xfrm>
            <a:off x="6395300" y="2188800"/>
            <a:ext cx="2451575" cy="160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2"/>
          <p:cNvPicPr preferRelativeResize="0"/>
          <p:nvPr/>
        </p:nvPicPr>
        <p:blipFill rotWithShape="1">
          <a:blip r:embed="rId5">
            <a:alphaModFix/>
          </a:blip>
          <a:srcRect b="0" l="0" r="0" t="53025"/>
          <a:stretch/>
        </p:blipFill>
        <p:spPr>
          <a:xfrm>
            <a:off x="535400" y="3845350"/>
            <a:ext cx="4643675" cy="10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400" y="2690800"/>
            <a:ext cx="5037475" cy="115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Triggers</a:t>
            </a:r>
            <a:endParaRPr/>
          </a:p>
        </p:txBody>
      </p:sp>
      <p:pic>
        <p:nvPicPr>
          <p:cNvPr id="291" name="Google Shape;291;p23"/>
          <p:cNvPicPr preferRelativeResize="0"/>
          <p:nvPr/>
        </p:nvPicPr>
        <p:blipFill rotWithShape="1">
          <a:blip r:embed="rId3">
            <a:alphaModFix/>
          </a:blip>
          <a:srcRect b="7086" l="11355" r="55109" t="11737"/>
          <a:stretch/>
        </p:blipFill>
        <p:spPr>
          <a:xfrm>
            <a:off x="1045525" y="985525"/>
            <a:ext cx="2862926" cy="389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3"/>
          <p:cNvPicPr preferRelativeResize="0"/>
          <p:nvPr/>
        </p:nvPicPr>
        <p:blipFill rotWithShape="1">
          <a:blip r:embed="rId4">
            <a:alphaModFix/>
          </a:blip>
          <a:srcRect b="50457" l="11908" r="64840" t="28249"/>
          <a:stretch/>
        </p:blipFill>
        <p:spPr>
          <a:xfrm>
            <a:off x="4113050" y="985525"/>
            <a:ext cx="2751907" cy="141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3"/>
          <p:cNvPicPr preferRelativeResize="0"/>
          <p:nvPr/>
        </p:nvPicPr>
        <p:blipFill rotWithShape="1">
          <a:blip r:embed="rId5">
            <a:alphaModFix/>
          </a:blip>
          <a:srcRect b="5026" l="10594" r="36906" t="53194"/>
          <a:stretch/>
        </p:blipFill>
        <p:spPr>
          <a:xfrm>
            <a:off x="4113050" y="2571750"/>
            <a:ext cx="4800326" cy="2148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4"/>
          <p:cNvSpPr txBox="1"/>
          <p:nvPr>
            <p:ph type="title"/>
          </p:nvPr>
        </p:nvSpPr>
        <p:spPr>
          <a:xfrm>
            <a:off x="782050" y="11269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Views</a:t>
            </a:r>
            <a:endParaRPr/>
          </a:p>
        </p:txBody>
      </p:sp>
      <p:pic>
        <p:nvPicPr>
          <p:cNvPr id="299" name="Google Shape;2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7875" y="275175"/>
            <a:ext cx="5895975" cy="2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4"/>
          <p:cNvPicPr preferRelativeResize="0"/>
          <p:nvPr/>
        </p:nvPicPr>
        <p:blipFill rotWithShape="1">
          <a:blip r:embed="rId4">
            <a:alphaModFix/>
          </a:blip>
          <a:srcRect b="0" l="0" r="0" t="33884"/>
          <a:stretch/>
        </p:blipFill>
        <p:spPr>
          <a:xfrm>
            <a:off x="470125" y="2926125"/>
            <a:ext cx="3924300" cy="141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5"/>
          <p:cNvSpPr txBox="1"/>
          <p:nvPr>
            <p:ph type="title"/>
          </p:nvPr>
        </p:nvSpPr>
        <p:spPr>
          <a:xfrm>
            <a:off x="5637850" y="221525"/>
            <a:ext cx="31053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Column Data Encryption</a:t>
            </a:r>
            <a:endParaRPr/>
          </a:p>
        </p:txBody>
      </p:sp>
      <p:pic>
        <p:nvPicPr>
          <p:cNvPr id="306" name="Google Shape;306;p25"/>
          <p:cNvPicPr preferRelativeResize="0"/>
          <p:nvPr/>
        </p:nvPicPr>
        <p:blipFill rotWithShape="1">
          <a:blip r:embed="rId3">
            <a:alphaModFix/>
          </a:blip>
          <a:srcRect b="18840" l="11996" r="40248" t="20889"/>
          <a:stretch/>
        </p:blipFill>
        <p:spPr>
          <a:xfrm>
            <a:off x="113775" y="140325"/>
            <a:ext cx="4412227" cy="3305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5"/>
          <p:cNvPicPr preferRelativeResize="0"/>
          <p:nvPr/>
        </p:nvPicPr>
        <p:blipFill rotWithShape="1">
          <a:blip r:embed="rId4">
            <a:alphaModFix/>
          </a:blip>
          <a:srcRect b="14019" l="14361" r="0" t="55323"/>
          <a:stretch/>
        </p:blipFill>
        <p:spPr>
          <a:xfrm>
            <a:off x="113775" y="3536575"/>
            <a:ext cx="7352827" cy="1480626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5"/>
          <p:cNvSpPr txBox="1"/>
          <p:nvPr>
            <p:ph idx="4294967295" type="body"/>
          </p:nvPr>
        </p:nvSpPr>
        <p:spPr>
          <a:xfrm>
            <a:off x="5080175" y="3083875"/>
            <a:ext cx="1445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Employee</a:t>
            </a:r>
            <a:r>
              <a:rPr lang="en-GB"/>
              <a:t> Table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